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7" r:id="rId6"/>
    <p:sldId id="268" r:id="rId7"/>
    <p:sldId id="270" r:id="rId8"/>
    <p:sldId id="269" r:id="rId9"/>
    <p:sldId id="271" r:id="rId10"/>
    <p:sldId id="275" r:id="rId11"/>
    <p:sldId id="273" r:id="rId12"/>
    <p:sldId id="274" r:id="rId13"/>
    <p:sldId id="276" r:id="rId14"/>
    <p:sldId id="277" r:id="rId15"/>
    <p:sldId id="261" r:id="rId16"/>
    <p:sldId id="263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SgRib7w6Czw5wPoy+bwDVJj//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03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388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442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92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7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8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20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44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91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85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72553" y="7576961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3782485" y="3193872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 extrusionOk="0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-232049" y="-2004785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 extrusionOk="0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 extrusionOk="0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206574" y="3713502"/>
            <a:ext cx="10345262" cy="119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Кластеризация пользовательских запросов по семантике </a:t>
            </a:r>
            <a:r>
              <a:rPr lang="en-US" sz="60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6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Farpost</a:t>
            </a:r>
            <a:r>
              <a:rPr lang="en-US" sz="6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br>
              <a:rPr lang="ru-RU" sz="6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60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" name="Google Shape;94;p1" descr="Изображение выглядит как текст, Шрифт, Графика, логотип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242" y="319841"/>
            <a:ext cx="2776069" cy="168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475801" y="1097510"/>
            <a:ext cx="4081957" cy="7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2200986" y="985200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Обратная обработка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B66F3A-034E-4428-AC47-113A8131E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2360" y="2073579"/>
            <a:ext cx="9283279" cy="80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2200986" y="985200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Обучение модели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9AACC0-10E8-4422-96FE-0DFD9EDEA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894" y="2580174"/>
            <a:ext cx="11900212" cy="70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2200986" y="985200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Наилучшая модель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5994C8-FFEE-41E6-BA5A-ED2A3CE3C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530" y="4132056"/>
            <a:ext cx="13170939" cy="26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2200986" y="985200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5023123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Использование модели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7C2BC-C3FE-4E67-93C6-48AF74F9C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713" y="3228088"/>
            <a:ext cx="7437882" cy="5294212"/>
          </a:xfrm>
          <a:prstGeom prst="rect">
            <a:avLst/>
          </a:prstGeom>
        </p:spPr>
      </p:pic>
      <p:sp>
        <p:nvSpPr>
          <p:cNvPr id="10" name="Google Shape;217;p9">
            <a:extLst>
              <a:ext uri="{FF2B5EF4-FFF2-40B4-BE49-F238E27FC236}">
                <a16:creationId xmlns:a16="http://schemas.microsoft.com/office/drawing/2014/main" id="{B2D8A547-FE25-445F-BA21-959B82924A83}"/>
              </a:ext>
            </a:extLst>
          </p:cNvPr>
          <p:cNvSpPr txBox="1"/>
          <p:nvPr/>
        </p:nvSpPr>
        <p:spPr>
          <a:xfrm>
            <a:off x="9772400" y="3620006"/>
            <a:ext cx="663119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для предсказания признаков</a:t>
            </a:r>
            <a:endParaRPr lang="en-US"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eb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приложение для взаимодействия с </a:t>
            </a:r>
            <a:r>
              <a:rPr lang="en-US" sz="3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125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-1584960" y="16809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2059137" y="8790801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4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 txBox="1"/>
          <p:nvPr/>
        </p:nvSpPr>
        <p:spPr>
          <a:xfrm>
            <a:off x="764109" y="1129679"/>
            <a:ext cx="112754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</a:t>
            </a: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приложение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E61689-A5E0-41BB-99DD-5092DB3ED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4" y="2474608"/>
            <a:ext cx="9554908" cy="68208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E6AFBF-2CDD-4CD3-A655-22BAE27929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349"/>
          <a:stretch/>
        </p:blipFill>
        <p:spPr>
          <a:xfrm>
            <a:off x="10990204" y="3938798"/>
            <a:ext cx="7075452" cy="3892472"/>
          </a:xfrm>
          <a:prstGeom prst="rect">
            <a:avLst/>
          </a:prstGeom>
        </p:spPr>
      </p:pic>
      <p:sp>
        <p:nvSpPr>
          <p:cNvPr id="15" name="Google Shape;144;p4">
            <a:extLst>
              <a:ext uri="{FF2B5EF4-FFF2-40B4-BE49-F238E27FC236}">
                <a16:creationId xmlns:a16="http://schemas.microsoft.com/office/drawing/2014/main" id="{6A688F2B-DB69-4AF6-AF00-151C49FE6275}"/>
              </a:ext>
            </a:extLst>
          </p:cNvPr>
          <p:cNvSpPr txBox="1"/>
          <p:nvPr/>
        </p:nvSpPr>
        <p:spPr>
          <a:xfrm>
            <a:off x="10289109" y="5515702"/>
            <a:ext cx="9884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&gt;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711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-2804160" y="2272893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9733516" y="-2169586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230337" y="9219614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6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6"/>
          <p:cNvGrpSpPr/>
          <p:nvPr/>
        </p:nvGrpSpPr>
        <p:grpSpPr>
          <a:xfrm>
            <a:off x="764108" y="1866153"/>
            <a:ext cx="13487399" cy="3114974"/>
            <a:chOff x="-352789" y="-2361520"/>
            <a:chExt cx="17983196" cy="4153298"/>
          </a:xfrm>
        </p:grpSpPr>
        <p:sp>
          <p:nvSpPr>
            <p:cNvPr id="173" name="Google Shape;173;p6"/>
            <p:cNvSpPr txBox="1"/>
            <p:nvPr/>
          </p:nvSpPr>
          <p:spPr>
            <a:xfrm>
              <a:off x="-352789" y="-2361520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Результаты и выводы</a:t>
              </a:r>
              <a:endParaRPr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305139" y="68229"/>
              <a:ext cx="17325268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Обучена модель классификации запроса по признакам</a:t>
              </a:r>
              <a:endParaRPr lang="ru-RU"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  </a:t>
              </a:r>
              <a:endParaRPr lang="ru-RU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Разработан сервис, позволяющий пользователям использовать модель</a:t>
              </a:r>
              <a:endParaRPr lang="ru-RU" dirty="0"/>
            </a:p>
          </p:txBody>
        </p:sp>
      </p:grpSp>
      <p:sp>
        <p:nvSpPr>
          <p:cNvPr id="175" name="Google Shape;175;p6"/>
          <p:cNvSpPr/>
          <p:nvPr/>
        </p:nvSpPr>
        <p:spPr>
          <a:xfrm>
            <a:off x="764108" y="371474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64107" y="4575579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72;p6">
            <a:extLst>
              <a:ext uri="{FF2B5EF4-FFF2-40B4-BE49-F238E27FC236}">
                <a16:creationId xmlns:a16="http://schemas.microsoft.com/office/drawing/2014/main" id="{AE862250-AA94-4B18-A218-5F4182E9EAF9}"/>
              </a:ext>
            </a:extLst>
          </p:cNvPr>
          <p:cNvGrpSpPr/>
          <p:nvPr/>
        </p:nvGrpSpPr>
        <p:grpSpPr>
          <a:xfrm>
            <a:off x="764108" y="6000566"/>
            <a:ext cx="13487399" cy="3627748"/>
            <a:chOff x="-352789" y="-2361520"/>
            <a:chExt cx="17983196" cy="4836998"/>
          </a:xfrm>
        </p:grpSpPr>
        <p:sp>
          <p:nvSpPr>
            <p:cNvPr id="14" name="Google Shape;173;p6">
              <a:extLst>
                <a:ext uri="{FF2B5EF4-FFF2-40B4-BE49-F238E27FC236}">
                  <a16:creationId xmlns:a16="http://schemas.microsoft.com/office/drawing/2014/main" id="{3A6D236C-5C3A-4C6B-8B3E-6317526713F7}"/>
                </a:ext>
              </a:extLst>
            </p:cNvPr>
            <p:cNvSpPr txBox="1"/>
            <p:nvPr/>
          </p:nvSpPr>
          <p:spPr>
            <a:xfrm>
              <a:off x="-352789" y="-2361520"/>
              <a:ext cx="15033986" cy="28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0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Дальнейшее развитие</a:t>
              </a:r>
              <a:endParaRPr sz="4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" name="Google Shape;174;p6">
              <a:extLst>
                <a:ext uri="{FF2B5EF4-FFF2-40B4-BE49-F238E27FC236}">
                  <a16:creationId xmlns:a16="http://schemas.microsoft.com/office/drawing/2014/main" id="{207A516A-5A30-421A-B949-AEC0F6E6BDD9}"/>
                </a:ext>
              </a:extLst>
            </p:cNvPr>
            <p:cNvSpPr txBox="1"/>
            <p:nvPr/>
          </p:nvSpPr>
          <p:spPr>
            <a:xfrm>
              <a:off x="305139" y="-971620"/>
              <a:ext cx="17325268" cy="344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Сбор большего </a:t>
              </a: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датасет</a:t>
              </a:r>
              <a:r>
                <a:rPr lang="ru-RU" sz="28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для обучения</a:t>
              </a:r>
              <a:endParaRPr lang="ru-RU"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  </a:t>
              </a:r>
              <a:endParaRPr lang="ru-RU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Улучшение интерфейса и функционала </a:t>
              </a: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web 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приложения 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или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встраивание в сервис </a:t>
              </a:r>
              <a:r>
                <a:rPr lang="en-US" sz="28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Farpost</a:t>
              </a: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работа</a:t>
              </a:r>
              <a:endParaRPr lang="ru-RU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Google Shape;175;p6">
            <a:extLst>
              <a:ext uri="{FF2B5EF4-FFF2-40B4-BE49-F238E27FC236}">
                <a16:creationId xmlns:a16="http://schemas.microsoft.com/office/drawing/2014/main" id="{23D2C9F9-3268-4C71-85E9-248D4DD41232}"/>
              </a:ext>
            </a:extLst>
          </p:cNvPr>
          <p:cNvSpPr/>
          <p:nvPr/>
        </p:nvSpPr>
        <p:spPr>
          <a:xfrm>
            <a:off x="764107" y="7092008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6;p6">
            <a:extLst>
              <a:ext uri="{FF2B5EF4-FFF2-40B4-BE49-F238E27FC236}">
                <a16:creationId xmlns:a16="http://schemas.microsoft.com/office/drawing/2014/main" id="{96A2BA64-0807-46E8-A8A5-4DDBB618898A}"/>
              </a:ext>
            </a:extLst>
          </p:cNvPr>
          <p:cNvSpPr/>
          <p:nvPr/>
        </p:nvSpPr>
        <p:spPr>
          <a:xfrm>
            <a:off x="784557" y="7987309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>
            <a:off x="-611019" y="750694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2"/>
                </a:lnTo>
                <a:lnTo>
                  <a:pt x="0" y="5560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2388185" y="7464112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8"/>
          <p:cNvGrpSpPr/>
          <p:nvPr/>
        </p:nvGrpSpPr>
        <p:grpSpPr>
          <a:xfrm>
            <a:off x="-3619623" y="3664138"/>
            <a:ext cx="18276805" cy="6607570"/>
            <a:chOff x="-9017015" y="55066"/>
            <a:chExt cx="24369074" cy="8810093"/>
          </a:xfrm>
        </p:grpSpPr>
        <p:sp>
          <p:nvSpPr>
            <p:cNvPr id="200" name="Google Shape;200;p8"/>
            <p:cNvSpPr txBox="1"/>
            <p:nvPr/>
          </p:nvSpPr>
          <p:spPr>
            <a:xfrm>
              <a:off x="0" y="55066"/>
              <a:ext cx="15352059" cy="1805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Спасибо за внимание!</a:t>
              </a:r>
              <a:endParaRPr dirty="0"/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-9017015" y="8438375"/>
              <a:ext cx="13066087" cy="426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Маленький текст в углу :)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4" name="Google Shape;204;p8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Изображение выглядит как текст, Шрифт, Графика, логотип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242" y="319841"/>
            <a:ext cx="2776069" cy="168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764108" y="1116661"/>
            <a:ext cx="1127549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Команда проекта 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64108" y="2938319"/>
            <a:ext cx="11580292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Янович Яков Валерьевич</a:t>
            </a:r>
            <a:endParaRPr lang="en-US"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и предобработка данных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F488B-181C-4C89-9A62-95173468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3" r="17407"/>
          <a:stretch/>
        </p:blipFill>
        <p:spPr>
          <a:xfrm>
            <a:off x="8596745" y="2488189"/>
            <a:ext cx="7190509" cy="5781675"/>
          </a:xfrm>
          <a:prstGeom prst="rect">
            <a:avLst/>
          </a:prstGeom>
        </p:spPr>
      </p:pic>
      <p:sp>
        <p:nvSpPr>
          <p:cNvPr id="7" name="Google Shape;110;p2">
            <a:extLst>
              <a:ext uri="{FF2B5EF4-FFF2-40B4-BE49-F238E27FC236}">
                <a16:creationId xmlns:a16="http://schemas.microsoft.com/office/drawing/2014/main" id="{C882E14C-E4BE-46EE-B23C-7F70FFB2826F}"/>
              </a:ext>
            </a:extLst>
          </p:cNvPr>
          <p:cNvSpPr txBox="1"/>
          <p:nvPr/>
        </p:nvSpPr>
        <p:spPr>
          <a:xfrm>
            <a:off x="9741853" y="8431675"/>
            <a:ext cx="1127549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Это букваль</a:t>
            </a:r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но я</a:t>
            </a:r>
            <a:endParaRPr sz="4800" dirty="0">
              <a:solidFill>
                <a:schemeClr val="tx1">
                  <a:lumMod val="85000"/>
                  <a:lumOff val="1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3"/>
          <p:cNvGrpSpPr/>
          <p:nvPr/>
        </p:nvGrpSpPr>
        <p:grpSpPr>
          <a:xfrm>
            <a:off x="764107" y="1116661"/>
            <a:ext cx="15778220" cy="7200446"/>
            <a:chOff x="-352790" y="-3360843"/>
            <a:chExt cx="21037623" cy="9600598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-352789" y="-3360843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u="none" strike="noStrike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Цели проекта</a:t>
              </a:r>
              <a:endParaRPr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-352790" y="-1516217"/>
              <a:ext cx="21037623" cy="7755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Разработать решение для кластеризации запросов о поиске работы по признакам: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   По занятости (дневная, ночная, удаленная, …)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   По должности-лемме (водитель, грузчик, …)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   По дополнительному признаку (для студентов, для инвалидов, …)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   По условиям (с ежедневной оплатой, с проживанием, …)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   Общие фразы (не содержат признаков)</a:t>
              </a: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807776" y="4018964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5;p3">
            <a:extLst>
              <a:ext uri="{FF2B5EF4-FFF2-40B4-BE49-F238E27FC236}">
                <a16:creationId xmlns:a16="http://schemas.microsoft.com/office/drawing/2014/main" id="{1DDF9C24-ECDB-4A0D-91B5-33D8EF10F28A}"/>
              </a:ext>
            </a:extLst>
          </p:cNvPr>
          <p:cNvSpPr/>
          <p:nvPr/>
        </p:nvSpPr>
        <p:spPr>
          <a:xfrm>
            <a:off x="807776" y="465126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5;p3">
            <a:extLst>
              <a:ext uri="{FF2B5EF4-FFF2-40B4-BE49-F238E27FC236}">
                <a16:creationId xmlns:a16="http://schemas.microsoft.com/office/drawing/2014/main" id="{0654F323-3B47-4219-BC01-75003FA5F633}"/>
              </a:ext>
            </a:extLst>
          </p:cNvPr>
          <p:cNvSpPr/>
          <p:nvPr/>
        </p:nvSpPr>
        <p:spPr>
          <a:xfrm>
            <a:off x="835874" y="528357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5;p3">
            <a:extLst>
              <a:ext uri="{FF2B5EF4-FFF2-40B4-BE49-F238E27FC236}">
                <a16:creationId xmlns:a16="http://schemas.microsoft.com/office/drawing/2014/main" id="{9CCDB435-BFBF-4E5E-B77F-97DE8E666B02}"/>
              </a:ext>
            </a:extLst>
          </p:cNvPr>
          <p:cNvSpPr/>
          <p:nvPr/>
        </p:nvSpPr>
        <p:spPr>
          <a:xfrm>
            <a:off x="835874" y="5895222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5;p3">
            <a:extLst>
              <a:ext uri="{FF2B5EF4-FFF2-40B4-BE49-F238E27FC236}">
                <a16:creationId xmlns:a16="http://schemas.microsoft.com/office/drawing/2014/main" id="{9DD787F8-1737-4529-8305-FDB63B96AB5B}"/>
              </a:ext>
            </a:extLst>
          </p:cNvPr>
          <p:cNvSpPr/>
          <p:nvPr/>
        </p:nvSpPr>
        <p:spPr>
          <a:xfrm>
            <a:off x="835874" y="6548176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-1584960" y="16809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2059137" y="8790801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4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4"/>
          <p:cNvGrpSpPr/>
          <p:nvPr/>
        </p:nvGrpSpPr>
        <p:grpSpPr>
          <a:xfrm>
            <a:off x="764108" y="1866153"/>
            <a:ext cx="11275491" cy="9211465"/>
            <a:chOff x="-352789" y="-2361520"/>
            <a:chExt cx="15033986" cy="12281958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-352789" y="-2361520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Анализ проблемы</a:t>
              </a:r>
              <a:endParaRPr sz="4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494628" y="-593214"/>
              <a:ext cx="13713188" cy="10513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Большинство пользователей предпочитают искать вакансии текстовыми запросами, не желая настраивать фильтры, хотя текстовый поиск дает менее точный результат, чем фильтры.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Решение: настраивать фильтры по текстовому запросу</a:t>
              </a:r>
              <a:endParaRPr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Использованные инструменты: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Python                             HTML</a:t>
              </a:r>
              <a:endParaRPr lang="ru-RU" sz="2800" dirty="0">
                <a:solidFill>
                  <a:schemeClr val="lt1"/>
                </a:solidFill>
                <a:latin typeface="Roboto"/>
                <a:ea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pandas                       CSS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</a:t>
              </a:r>
              <a:r>
                <a:rPr lang="en-US" sz="28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scikit_learn</a:t>
              </a: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           JavaScript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pymorphy3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</a:t>
              </a:r>
              <a:r>
                <a:rPr lang="en-US" sz="28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fastapi</a:t>
              </a:r>
              <a:endParaRPr lang="en-US" sz="2800" dirty="0">
                <a:solidFill>
                  <a:schemeClr val="lt1"/>
                </a:solidFill>
                <a:latin typeface="Roboto"/>
                <a:ea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    flask</a:t>
              </a:r>
              <a:endParaRPr lang="en-US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764108" y="381634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904371" y="6801843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691054" y="7667246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4511830" y="3301232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Ис</a:t>
            </a:r>
            <a:r>
              <a:rPr lang="ru-RU" sz="6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ходные</a:t>
            </a:r>
            <a:r>
              <a:rPr lang="ru-RU" sz="6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данные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EE748D-D8F3-46B4-ADBA-FBD657607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337" y="3235576"/>
            <a:ext cx="14891325" cy="53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822374" y="759648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kumimoji="0" lang="ru-RU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данны</a:t>
            </a: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заполнение пропусков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A82B9-3014-4ACF-9B06-51C923981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354" y="3328920"/>
            <a:ext cx="8597291" cy="58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>
            <a:off x="-2066844" y="989985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251534" y="7576090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 rot="4250554">
            <a:off x="8982575" y="2024828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kumimoji="0" lang="ru-RU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данны</a:t>
            </a: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разделение признаков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CCF4E8-19A3-4B09-9AF7-7703C2B2B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74" y="3106814"/>
            <a:ext cx="6738665" cy="40733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DE86B-12E9-4E69-818D-5A94FAF4F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198" y="5457495"/>
            <a:ext cx="10543730" cy="35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9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1759026" y="9258300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kumimoji="0" lang="ru-RU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данны</a:t>
            </a: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нормальная форма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E1822-F09F-4765-8274-990F89377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460" y="3074291"/>
            <a:ext cx="14755080" cy="4456936"/>
          </a:xfrm>
          <a:prstGeom prst="rect">
            <a:avLst/>
          </a:prstGeom>
        </p:spPr>
      </p:pic>
      <p:sp>
        <p:nvSpPr>
          <p:cNvPr id="10" name="Google Shape;217;p9">
            <a:extLst>
              <a:ext uri="{FF2B5EF4-FFF2-40B4-BE49-F238E27FC236}">
                <a16:creationId xmlns:a16="http://schemas.microsoft.com/office/drawing/2014/main" id="{F17500F0-8860-4147-BDA7-F52884C640FF}"/>
              </a:ext>
            </a:extLst>
          </p:cNvPr>
          <p:cNvSpPr txBox="1"/>
          <p:nvPr/>
        </p:nvSpPr>
        <p:spPr>
          <a:xfrm>
            <a:off x="1766459" y="7914374"/>
            <a:ext cx="1519882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водителем -</a:t>
            </a:r>
            <a:r>
              <a:rPr lang="en-US" sz="4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ru-RU" sz="4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водитель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посуточной оплатой -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kumimoji="0" lang="ru-RU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посуточная оплата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282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 rot="10800000" flipH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 extrusionOk="0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l="-333" t="-108646" r="-3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-2200986" y="985200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 extrusionOk="0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 extrusionOk="0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9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028700" y="1085850"/>
            <a:ext cx="10761518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kumimoji="0" lang="ru-RU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данны</a:t>
            </a: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векторизация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030AB-AFCB-4194-8FDF-B45489B0A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650" y="3542897"/>
            <a:ext cx="11560700" cy="51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5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254</Words>
  <Application>Microsoft Office PowerPoint</Application>
  <PresentationFormat>Произвольный</PresentationFormat>
  <Paragraphs>69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Яков Янович</cp:lastModifiedBy>
  <cp:revision>6</cp:revision>
  <dcterms:created xsi:type="dcterms:W3CDTF">2006-08-16T00:00:00Z</dcterms:created>
  <dcterms:modified xsi:type="dcterms:W3CDTF">2024-07-23T12:43:09Z</dcterms:modified>
</cp:coreProperties>
</file>